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11"/>
  </p:notesMasterIdLst>
  <p:handoutMasterIdLst>
    <p:handoutMasterId r:id="rId12"/>
  </p:handoutMasterIdLst>
  <p:sldIdLst>
    <p:sldId id="256" r:id="rId2"/>
    <p:sldId id="258" r:id="rId3"/>
    <p:sldId id="283" r:id="rId4"/>
    <p:sldId id="286" r:id="rId5"/>
    <p:sldId id="297" r:id="rId6"/>
    <p:sldId id="299" r:id="rId7"/>
    <p:sldId id="301" r:id="rId8"/>
    <p:sldId id="302" r:id="rId9"/>
    <p:sldId id="277" r:id="rId1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9FDE5"/>
    <a:srgbClr val="EA0027"/>
    <a:srgbClr val="C426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37" autoAdjust="0"/>
  </p:normalViewPr>
  <p:slideViewPr>
    <p:cSldViewPr>
      <p:cViewPr varScale="1">
        <p:scale>
          <a:sx n="81" d="100"/>
          <a:sy n="81" d="100"/>
        </p:scale>
        <p:origin x="108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en-US"/>
          </a:p>
        </p:txBody>
      </p:sp>
      <p:sp>
        <p:nvSpPr>
          <p:cNvPr id="41267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en-US"/>
          </a:p>
        </p:txBody>
      </p:sp>
      <p:sp>
        <p:nvSpPr>
          <p:cNvPr id="41267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en-US"/>
          </a:p>
        </p:txBody>
      </p:sp>
      <p:sp>
        <p:nvSpPr>
          <p:cNvPr id="41267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58EE601-CA75-43B2-9880-4BD5F1CFFCA9}" type="slidenum">
              <a:rPr lang="fr-FR" altLang="en-US"/>
              <a:pPr>
                <a:defRPr/>
              </a:pPr>
              <a:t>‹N°›</a:t>
            </a:fld>
            <a:endParaRPr lang="fr-FR" altLang="en-US"/>
          </a:p>
        </p:txBody>
      </p:sp>
    </p:spTree>
    <p:extLst>
      <p:ext uri="{BB962C8B-B14F-4D97-AF65-F5344CB8AC3E}">
        <p14:creationId xmlns:p14="http://schemas.microsoft.com/office/powerpoint/2010/main" val="769893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fr-FR" altLang="en-US"/>
          </a:p>
        </p:txBody>
      </p:sp>
      <p:sp>
        <p:nvSpPr>
          <p:cNvPr id="410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fr-FR"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noProof="0" smtClean="0"/>
              <a:t>Cliquez pour modifier les styles du texte du masque</a:t>
            </a:r>
          </a:p>
          <a:p>
            <a:pPr lvl="1"/>
            <a:r>
              <a:rPr lang="fr-FR" altLang="en-US" noProof="0" smtClean="0"/>
              <a:t>Deuxième niveau</a:t>
            </a:r>
          </a:p>
          <a:p>
            <a:pPr lvl="2"/>
            <a:r>
              <a:rPr lang="fr-FR" altLang="en-US" noProof="0" smtClean="0"/>
              <a:t>Troisième niveau</a:t>
            </a:r>
          </a:p>
          <a:p>
            <a:pPr lvl="3"/>
            <a:r>
              <a:rPr lang="fr-FR" altLang="en-US" noProof="0" smtClean="0"/>
              <a:t>Quatrième niveau</a:t>
            </a:r>
          </a:p>
          <a:p>
            <a:pPr lvl="4"/>
            <a:r>
              <a:rPr lang="fr-FR" altLang="en-US" noProof="0" smtClean="0"/>
              <a:t>Cinquième niveau</a:t>
            </a:r>
          </a:p>
        </p:txBody>
      </p:sp>
      <p:sp>
        <p:nvSpPr>
          <p:cNvPr id="410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fr-FR" altLang="en-US"/>
          </a:p>
        </p:txBody>
      </p:sp>
      <p:sp>
        <p:nvSpPr>
          <p:cNvPr id="410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991EBF-D360-44DD-B834-AA5EEA1E3A37}" type="slidenum">
              <a:rPr lang="fr-FR" altLang="en-US"/>
              <a:pPr>
                <a:defRPr/>
              </a:pPr>
              <a:t>‹N°›</a:t>
            </a:fld>
            <a:endParaRPr lang="fr-FR" altLang="en-US"/>
          </a:p>
        </p:txBody>
      </p:sp>
    </p:spTree>
    <p:extLst>
      <p:ext uri="{BB962C8B-B14F-4D97-AF65-F5344CB8AC3E}">
        <p14:creationId xmlns:p14="http://schemas.microsoft.com/office/powerpoint/2010/main" val="1494708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Rot="1" noChangeArrowheads="1" noTextEdit="1"/>
          </p:cNvSpPr>
          <p:nvPr>
            <p:ph type="sldImg"/>
          </p:nvPr>
        </p:nvSpPr>
        <p:spPr>
          <a:ln/>
        </p:spPr>
      </p:sp>
      <p:sp>
        <p:nvSpPr>
          <p:cNvPr id="6147"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13766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8"/>
          <p:cNvGrpSpPr>
            <a:grpSpLocks/>
          </p:cNvGrpSpPr>
          <p:nvPr/>
        </p:nvGrpSpPr>
        <p:grpSpPr bwMode="auto">
          <a:xfrm>
            <a:off x="-6350" y="20638"/>
            <a:ext cx="9144000" cy="6858000"/>
            <a:chOff x="0" y="0"/>
            <a:chExt cx="5760" cy="4320"/>
          </a:xfrm>
        </p:grpSpPr>
        <p:sp>
          <p:nvSpPr>
            <p:cNvPr id="5" name="Freeform 29"/>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p>
          </p:txBody>
        </p:sp>
      </p:grpSp>
      <p:sp>
        <p:nvSpPr>
          <p:cNvPr id="7" name="Freeform 31"/>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8" name="Group 7"/>
          <p:cNvGrpSpPr>
            <a:grpSpLocks/>
          </p:cNvGrpSpPr>
          <p:nvPr/>
        </p:nvGrpSpPr>
        <p:grpSpPr bwMode="auto">
          <a:xfrm>
            <a:off x="-1588" y="6034088"/>
            <a:ext cx="7845426" cy="850900"/>
            <a:chOff x="0" y="3792"/>
            <a:chExt cx="4942" cy="536"/>
          </a:xfrm>
        </p:grpSpPr>
        <p:sp>
          <p:nvSpPr>
            <p:cNvPr id="9"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p>
          </p:txBody>
        </p:sp>
        <p:grpSp>
          <p:nvGrpSpPr>
            <p:cNvPr id="10" name="Group 9"/>
            <p:cNvGrpSpPr>
              <a:grpSpLocks/>
            </p:cNvGrpSpPr>
            <p:nvPr userDrawn="1"/>
          </p:nvGrpSpPr>
          <p:grpSpPr bwMode="auto">
            <a:xfrm>
              <a:off x="2486" y="3792"/>
              <a:ext cx="2456" cy="536"/>
              <a:chOff x="2486" y="3792"/>
              <a:chExt cx="2456" cy="536"/>
            </a:xfrm>
          </p:grpSpPr>
          <p:sp>
            <p:nvSpPr>
              <p:cNvPr id="12"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4"/>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p>
          </p:txBody>
        </p:sp>
      </p:grpSp>
      <p:grpSp>
        <p:nvGrpSpPr>
          <p:cNvPr id="17" name="Group 16"/>
          <p:cNvGrpSpPr>
            <a:grpSpLocks/>
          </p:cNvGrpSpPr>
          <p:nvPr/>
        </p:nvGrpSpPr>
        <p:grpSpPr bwMode="auto">
          <a:xfrm>
            <a:off x="627063" y="6021388"/>
            <a:ext cx="5684837" cy="849312"/>
            <a:chOff x="395" y="3793"/>
            <a:chExt cx="3581" cy="535"/>
          </a:xfrm>
        </p:grpSpPr>
        <p:sp>
          <p:nvSpPr>
            <p:cNvPr id="18" name="Freeform 17"/>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1"/>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22"/>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fr-FR" altLang="en-US" noProof="0" smtClean="0"/>
              <a:t>Cliquez pour modifier le style du titre</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fr-FR" altLang="en-US" noProof="0" smtClean="0"/>
              <a:t>Cliquez pour modifier le style des sous-titres du masque</a:t>
            </a:r>
          </a:p>
        </p:txBody>
      </p:sp>
      <p:sp>
        <p:nvSpPr>
          <p:cNvPr id="24" name="Rectangle 25"/>
          <p:cNvSpPr>
            <a:spLocks noGrp="1" noChangeArrowheads="1"/>
          </p:cNvSpPr>
          <p:nvPr>
            <p:ph type="dt" sz="quarter" idx="10"/>
          </p:nvPr>
        </p:nvSpPr>
        <p:spPr/>
        <p:txBody>
          <a:bodyPr/>
          <a:lstStyle>
            <a:lvl1pPr>
              <a:defRPr/>
            </a:lvl1pPr>
          </a:lstStyle>
          <a:p>
            <a:pPr>
              <a:defRPr/>
            </a:pPr>
            <a:endParaRPr lang="fr-FR" altLang="en-US"/>
          </a:p>
        </p:txBody>
      </p:sp>
      <p:sp>
        <p:nvSpPr>
          <p:cNvPr id="25" name="Rectangle 26"/>
          <p:cNvSpPr>
            <a:spLocks noGrp="1" noChangeArrowheads="1"/>
          </p:cNvSpPr>
          <p:nvPr>
            <p:ph type="sldNum" sz="quarter" idx="11"/>
          </p:nvPr>
        </p:nvSpPr>
        <p:spPr/>
        <p:txBody>
          <a:bodyPr/>
          <a:lstStyle>
            <a:lvl1pPr>
              <a:defRPr/>
            </a:lvl1pPr>
          </a:lstStyle>
          <a:p>
            <a:pPr>
              <a:defRPr/>
            </a:pPr>
            <a:fld id="{5063271B-2946-41CF-B8EF-4937C77D09FC}" type="slidenum">
              <a:rPr lang="fr-FR" altLang="en-US"/>
              <a:pPr>
                <a:defRPr/>
              </a:pPr>
              <a:t>‹N°›</a:t>
            </a:fld>
            <a:endParaRPr lang="fr-FR" altLang="en-US"/>
          </a:p>
        </p:txBody>
      </p:sp>
      <p:sp>
        <p:nvSpPr>
          <p:cNvPr id="26" name="Rectangle 27"/>
          <p:cNvSpPr>
            <a:spLocks noGrp="1" noChangeArrowheads="1"/>
          </p:cNvSpPr>
          <p:nvPr>
            <p:ph type="ftr" sz="quarter" idx="12"/>
          </p:nvPr>
        </p:nvSpPr>
        <p:spPr/>
        <p:txBody>
          <a:bodyPr/>
          <a:lstStyle>
            <a:lvl1pPr>
              <a:defRPr/>
            </a:lvl1pPr>
          </a:lstStyle>
          <a:p>
            <a:pPr>
              <a:defRPr/>
            </a:pPr>
            <a:r>
              <a:rPr lang="fr-FR" altLang="en-US"/>
              <a:t>Copyright MIRAI-SDC                                      AKUT SYMPOSIUM 23-24 March</a:t>
            </a:r>
          </a:p>
        </p:txBody>
      </p:sp>
    </p:spTree>
    <p:extLst>
      <p:ext uri="{BB962C8B-B14F-4D97-AF65-F5344CB8AC3E}">
        <p14:creationId xmlns:p14="http://schemas.microsoft.com/office/powerpoint/2010/main" val="81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6" name="Rectangle 27"/>
          <p:cNvSpPr>
            <a:spLocks noGrp="1" noChangeArrowheads="1"/>
          </p:cNvSpPr>
          <p:nvPr>
            <p:ph type="sldNum" sz="quarter" idx="12"/>
          </p:nvPr>
        </p:nvSpPr>
        <p:spPr>
          <a:ln/>
        </p:spPr>
        <p:txBody>
          <a:bodyPr/>
          <a:lstStyle>
            <a:lvl1pPr>
              <a:defRPr/>
            </a:lvl1pPr>
          </a:lstStyle>
          <a:p>
            <a:pPr>
              <a:defRPr/>
            </a:pPr>
            <a:fld id="{7F219D40-369D-43AC-BC9C-551023B0B5A1}" type="slidenum">
              <a:rPr lang="fr-FR" altLang="en-US"/>
              <a:pPr>
                <a:defRPr/>
              </a:pPr>
              <a:t>‹N°›</a:t>
            </a:fld>
            <a:endParaRPr lang="fr-FR" altLang="en-US"/>
          </a:p>
        </p:txBody>
      </p:sp>
    </p:spTree>
    <p:extLst>
      <p:ext uri="{BB962C8B-B14F-4D97-AF65-F5344CB8AC3E}">
        <p14:creationId xmlns:p14="http://schemas.microsoft.com/office/powerpoint/2010/main" val="252359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600"/>
            <a:ext cx="2057400" cy="5867400"/>
          </a:xfrm>
        </p:spPr>
        <p:txBody>
          <a:bodyPr vert="eaVert"/>
          <a:lstStyle/>
          <a:p>
            <a:r>
              <a:rPr lang="fr-FR" smtClean="0"/>
              <a:t>Modifiez le style du titre</a:t>
            </a:r>
            <a:endParaRPr lang="en-GB"/>
          </a:p>
        </p:txBody>
      </p:sp>
      <p:sp>
        <p:nvSpPr>
          <p:cNvPr id="3" name="Espace réservé du texte vertical 2"/>
          <p:cNvSpPr>
            <a:spLocks noGrp="1"/>
          </p:cNvSpPr>
          <p:nvPr>
            <p:ph type="body" orient="vert" idx="1"/>
          </p:nvPr>
        </p:nvSpPr>
        <p:spPr>
          <a:xfrm>
            <a:off x="457200" y="228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6" name="Rectangle 27"/>
          <p:cNvSpPr>
            <a:spLocks noGrp="1" noChangeArrowheads="1"/>
          </p:cNvSpPr>
          <p:nvPr>
            <p:ph type="sldNum" sz="quarter" idx="12"/>
          </p:nvPr>
        </p:nvSpPr>
        <p:spPr>
          <a:ln/>
        </p:spPr>
        <p:txBody>
          <a:bodyPr/>
          <a:lstStyle>
            <a:lvl1pPr>
              <a:defRPr/>
            </a:lvl1pPr>
          </a:lstStyle>
          <a:p>
            <a:pPr>
              <a:defRPr/>
            </a:pPr>
            <a:fld id="{5F0EAFB1-6EA2-4FBD-BC27-2EBB0F75E09C}" type="slidenum">
              <a:rPr lang="fr-FR" altLang="en-US"/>
              <a:pPr>
                <a:defRPr/>
              </a:pPr>
              <a:t>‹N°›</a:t>
            </a:fld>
            <a:endParaRPr lang="fr-FR" altLang="en-US"/>
          </a:p>
        </p:txBody>
      </p:sp>
    </p:spTree>
    <p:extLst>
      <p:ext uri="{BB962C8B-B14F-4D97-AF65-F5344CB8AC3E}">
        <p14:creationId xmlns:p14="http://schemas.microsoft.com/office/powerpoint/2010/main" val="3315700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28600"/>
            <a:ext cx="8229600" cy="58674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3"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5" name="Rectangle 27"/>
          <p:cNvSpPr>
            <a:spLocks noGrp="1" noChangeArrowheads="1"/>
          </p:cNvSpPr>
          <p:nvPr>
            <p:ph type="sldNum" sz="quarter" idx="12"/>
          </p:nvPr>
        </p:nvSpPr>
        <p:spPr>
          <a:ln/>
        </p:spPr>
        <p:txBody>
          <a:bodyPr/>
          <a:lstStyle>
            <a:lvl1pPr>
              <a:defRPr/>
            </a:lvl1pPr>
          </a:lstStyle>
          <a:p>
            <a:pPr>
              <a:defRPr/>
            </a:pPr>
            <a:fld id="{AC9CDDEE-735C-4C4F-AEA8-2D78AB6F0492}" type="slidenum">
              <a:rPr lang="fr-FR" altLang="en-US"/>
              <a:pPr>
                <a:defRPr/>
              </a:pPr>
              <a:t>‹N°›</a:t>
            </a:fld>
            <a:endParaRPr lang="fr-FR" altLang="en-US"/>
          </a:p>
        </p:txBody>
      </p:sp>
    </p:spTree>
    <p:extLst>
      <p:ext uri="{BB962C8B-B14F-4D97-AF65-F5344CB8AC3E}">
        <p14:creationId xmlns:p14="http://schemas.microsoft.com/office/powerpoint/2010/main" val="109323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quarter" idx="2"/>
          </p:nvPr>
        </p:nvSpPr>
        <p:spPr>
          <a:xfrm>
            <a:off x="4648200" y="16002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contenu 4"/>
          <p:cNvSpPr>
            <a:spLocks noGrp="1"/>
          </p:cNvSpPr>
          <p:nvPr>
            <p:ph sz="quarter" idx="3"/>
          </p:nvPr>
        </p:nvSpPr>
        <p:spPr>
          <a:xfrm>
            <a:off x="4648200" y="3924300"/>
            <a:ext cx="4038600" cy="21717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7"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8" name="Rectangle 27"/>
          <p:cNvSpPr>
            <a:spLocks noGrp="1" noChangeArrowheads="1"/>
          </p:cNvSpPr>
          <p:nvPr>
            <p:ph type="sldNum" sz="quarter" idx="12"/>
          </p:nvPr>
        </p:nvSpPr>
        <p:spPr>
          <a:ln/>
        </p:spPr>
        <p:txBody>
          <a:bodyPr/>
          <a:lstStyle>
            <a:lvl1pPr>
              <a:defRPr/>
            </a:lvl1pPr>
          </a:lstStyle>
          <a:p>
            <a:pPr>
              <a:defRPr/>
            </a:pPr>
            <a:fld id="{09DD7F12-3F38-40D1-B05E-41464F27B610}" type="slidenum">
              <a:rPr lang="fr-FR" altLang="en-US"/>
              <a:pPr>
                <a:defRPr/>
              </a:pPr>
              <a:t>‹N°›</a:t>
            </a:fld>
            <a:endParaRPr lang="fr-FR" altLang="en-US"/>
          </a:p>
        </p:txBody>
      </p:sp>
    </p:spTree>
    <p:extLst>
      <p:ext uri="{BB962C8B-B14F-4D97-AF65-F5344CB8AC3E}">
        <p14:creationId xmlns:p14="http://schemas.microsoft.com/office/powerpoint/2010/main" val="1845019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1143000"/>
          </a:xfrm>
        </p:spPr>
        <p:txBody>
          <a:bodyPr/>
          <a:lstStyle/>
          <a:p>
            <a:r>
              <a:rPr lang="fr-FR" smtClean="0"/>
              <a:t>Modifiez le style du titre</a:t>
            </a:r>
            <a:endParaRPr lang="en-GB"/>
          </a:p>
        </p:txBody>
      </p:sp>
      <p:sp>
        <p:nvSpPr>
          <p:cNvPr id="3" name="Espace réservé du texte 2"/>
          <p:cNvSpPr>
            <a:spLocks noGrp="1"/>
          </p:cNvSpPr>
          <p:nvPr>
            <p:ph type="body"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7" name="Rectangle 27"/>
          <p:cNvSpPr>
            <a:spLocks noGrp="1" noChangeArrowheads="1"/>
          </p:cNvSpPr>
          <p:nvPr>
            <p:ph type="sldNum" sz="quarter" idx="12"/>
          </p:nvPr>
        </p:nvSpPr>
        <p:spPr>
          <a:ln/>
        </p:spPr>
        <p:txBody>
          <a:bodyPr/>
          <a:lstStyle>
            <a:lvl1pPr>
              <a:defRPr/>
            </a:lvl1pPr>
          </a:lstStyle>
          <a:p>
            <a:pPr>
              <a:defRPr/>
            </a:pPr>
            <a:fld id="{4ADCEECB-598D-4DD3-95DE-9F8916790848}" type="slidenum">
              <a:rPr lang="fr-FR" altLang="en-US"/>
              <a:pPr>
                <a:defRPr/>
              </a:pPr>
              <a:t>‹N°›</a:t>
            </a:fld>
            <a:endParaRPr lang="fr-FR" altLang="en-US"/>
          </a:p>
        </p:txBody>
      </p:sp>
    </p:spTree>
    <p:extLst>
      <p:ext uri="{BB962C8B-B14F-4D97-AF65-F5344CB8AC3E}">
        <p14:creationId xmlns:p14="http://schemas.microsoft.com/office/powerpoint/2010/main" val="207076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6" name="Rectangle 27"/>
          <p:cNvSpPr>
            <a:spLocks noGrp="1" noChangeArrowheads="1"/>
          </p:cNvSpPr>
          <p:nvPr>
            <p:ph type="sldNum" sz="quarter" idx="12"/>
          </p:nvPr>
        </p:nvSpPr>
        <p:spPr>
          <a:ln/>
        </p:spPr>
        <p:txBody>
          <a:bodyPr/>
          <a:lstStyle>
            <a:lvl1pPr>
              <a:defRPr/>
            </a:lvl1pPr>
          </a:lstStyle>
          <a:p>
            <a:pPr>
              <a:defRPr/>
            </a:pPr>
            <a:fld id="{31C8ADCF-1C1B-407F-914B-A20930F4D04D}" type="slidenum">
              <a:rPr lang="fr-FR" altLang="en-US"/>
              <a:pPr>
                <a:defRPr/>
              </a:pPr>
              <a:t>‹N°›</a:t>
            </a:fld>
            <a:endParaRPr lang="fr-FR" altLang="en-US"/>
          </a:p>
        </p:txBody>
      </p:sp>
    </p:spTree>
    <p:extLst>
      <p:ext uri="{BB962C8B-B14F-4D97-AF65-F5344CB8AC3E}">
        <p14:creationId xmlns:p14="http://schemas.microsoft.com/office/powerpoint/2010/main" val="923337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en-GB"/>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5"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6" name="Rectangle 27"/>
          <p:cNvSpPr>
            <a:spLocks noGrp="1" noChangeArrowheads="1"/>
          </p:cNvSpPr>
          <p:nvPr>
            <p:ph type="sldNum" sz="quarter" idx="12"/>
          </p:nvPr>
        </p:nvSpPr>
        <p:spPr>
          <a:ln/>
        </p:spPr>
        <p:txBody>
          <a:bodyPr/>
          <a:lstStyle>
            <a:lvl1pPr>
              <a:defRPr/>
            </a:lvl1pPr>
          </a:lstStyle>
          <a:p>
            <a:pPr>
              <a:defRPr/>
            </a:pPr>
            <a:fld id="{D5B28E84-6B25-446E-9589-61461DF23C12}" type="slidenum">
              <a:rPr lang="fr-FR" altLang="en-US"/>
              <a:pPr>
                <a:defRPr/>
              </a:pPr>
              <a:t>‹N°›</a:t>
            </a:fld>
            <a:endParaRPr lang="fr-FR" altLang="en-US"/>
          </a:p>
        </p:txBody>
      </p:sp>
    </p:spTree>
    <p:extLst>
      <p:ext uri="{BB962C8B-B14F-4D97-AF65-F5344CB8AC3E}">
        <p14:creationId xmlns:p14="http://schemas.microsoft.com/office/powerpoint/2010/main" val="4795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457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648200" y="1600200"/>
            <a:ext cx="4038600" cy="4495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7" name="Rectangle 27"/>
          <p:cNvSpPr>
            <a:spLocks noGrp="1" noChangeArrowheads="1"/>
          </p:cNvSpPr>
          <p:nvPr>
            <p:ph type="sldNum" sz="quarter" idx="12"/>
          </p:nvPr>
        </p:nvSpPr>
        <p:spPr>
          <a:ln/>
        </p:spPr>
        <p:txBody>
          <a:bodyPr/>
          <a:lstStyle>
            <a:lvl1pPr>
              <a:defRPr/>
            </a:lvl1pPr>
          </a:lstStyle>
          <a:p>
            <a:pPr>
              <a:defRPr/>
            </a:pPr>
            <a:fld id="{B9AC0CDD-6589-4ADA-B22B-F301BF37C1C3}" type="slidenum">
              <a:rPr lang="fr-FR" altLang="en-US"/>
              <a:pPr>
                <a:defRPr/>
              </a:pPr>
              <a:t>‹N°›</a:t>
            </a:fld>
            <a:endParaRPr lang="fr-FR" altLang="en-US"/>
          </a:p>
        </p:txBody>
      </p:sp>
    </p:spTree>
    <p:extLst>
      <p:ext uri="{BB962C8B-B14F-4D97-AF65-F5344CB8AC3E}">
        <p14:creationId xmlns:p14="http://schemas.microsoft.com/office/powerpoint/2010/main" val="85456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en-GB"/>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8"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9" name="Rectangle 27"/>
          <p:cNvSpPr>
            <a:spLocks noGrp="1" noChangeArrowheads="1"/>
          </p:cNvSpPr>
          <p:nvPr>
            <p:ph type="sldNum" sz="quarter" idx="12"/>
          </p:nvPr>
        </p:nvSpPr>
        <p:spPr>
          <a:ln/>
        </p:spPr>
        <p:txBody>
          <a:bodyPr/>
          <a:lstStyle>
            <a:lvl1pPr>
              <a:defRPr/>
            </a:lvl1pPr>
          </a:lstStyle>
          <a:p>
            <a:pPr>
              <a:defRPr/>
            </a:pPr>
            <a:fld id="{9D867C95-BE41-4775-8095-9540C080CBBE}" type="slidenum">
              <a:rPr lang="fr-FR" altLang="en-US"/>
              <a:pPr>
                <a:defRPr/>
              </a:pPr>
              <a:t>‹N°›</a:t>
            </a:fld>
            <a:endParaRPr lang="fr-FR" altLang="en-US"/>
          </a:p>
        </p:txBody>
      </p:sp>
    </p:spTree>
    <p:extLst>
      <p:ext uri="{BB962C8B-B14F-4D97-AF65-F5344CB8AC3E}">
        <p14:creationId xmlns:p14="http://schemas.microsoft.com/office/powerpoint/2010/main" val="325081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4"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5" name="Rectangle 27"/>
          <p:cNvSpPr>
            <a:spLocks noGrp="1" noChangeArrowheads="1"/>
          </p:cNvSpPr>
          <p:nvPr>
            <p:ph type="sldNum" sz="quarter" idx="12"/>
          </p:nvPr>
        </p:nvSpPr>
        <p:spPr>
          <a:ln/>
        </p:spPr>
        <p:txBody>
          <a:bodyPr/>
          <a:lstStyle>
            <a:lvl1pPr>
              <a:defRPr/>
            </a:lvl1pPr>
          </a:lstStyle>
          <a:p>
            <a:pPr>
              <a:defRPr/>
            </a:pPr>
            <a:fld id="{56C1D066-E17E-4444-A8B4-6C7051A3CB7C}" type="slidenum">
              <a:rPr lang="fr-FR" altLang="en-US"/>
              <a:pPr>
                <a:defRPr/>
              </a:pPr>
              <a:t>‹N°›</a:t>
            </a:fld>
            <a:endParaRPr lang="fr-FR" altLang="en-US"/>
          </a:p>
        </p:txBody>
      </p:sp>
    </p:spTree>
    <p:extLst>
      <p:ext uri="{BB962C8B-B14F-4D97-AF65-F5344CB8AC3E}">
        <p14:creationId xmlns:p14="http://schemas.microsoft.com/office/powerpoint/2010/main" val="365128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3"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4" name="Rectangle 27"/>
          <p:cNvSpPr>
            <a:spLocks noGrp="1" noChangeArrowheads="1"/>
          </p:cNvSpPr>
          <p:nvPr>
            <p:ph type="sldNum" sz="quarter" idx="12"/>
          </p:nvPr>
        </p:nvSpPr>
        <p:spPr>
          <a:ln/>
        </p:spPr>
        <p:txBody>
          <a:bodyPr/>
          <a:lstStyle>
            <a:lvl1pPr>
              <a:defRPr/>
            </a:lvl1pPr>
          </a:lstStyle>
          <a:p>
            <a:pPr>
              <a:defRPr/>
            </a:pPr>
            <a:fld id="{DC05EEAA-1296-4AB0-B339-8CD75E8615C1}" type="slidenum">
              <a:rPr lang="fr-FR" altLang="en-US"/>
              <a:pPr>
                <a:defRPr/>
              </a:pPr>
              <a:t>‹N°›</a:t>
            </a:fld>
            <a:endParaRPr lang="fr-FR" altLang="en-US"/>
          </a:p>
        </p:txBody>
      </p:sp>
    </p:spTree>
    <p:extLst>
      <p:ext uri="{BB962C8B-B14F-4D97-AF65-F5344CB8AC3E}">
        <p14:creationId xmlns:p14="http://schemas.microsoft.com/office/powerpoint/2010/main" val="382482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en-GB"/>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7" name="Rectangle 27"/>
          <p:cNvSpPr>
            <a:spLocks noGrp="1" noChangeArrowheads="1"/>
          </p:cNvSpPr>
          <p:nvPr>
            <p:ph type="sldNum" sz="quarter" idx="12"/>
          </p:nvPr>
        </p:nvSpPr>
        <p:spPr>
          <a:ln/>
        </p:spPr>
        <p:txBody>
          <a:bodyPr/>
          <a:lstStyle>
            <a:lvl1pPr>
              <a:defRPr/>
            </a:lvl1pPr>
          </a:lstStyle>
          <a:p>
            <a:pPr>
              <a:defRPr/>
            </a:pPr>
            <a:fld id="{4B6384FB-BACC-4F78-A858-2F646FC3B823}" type="slidenum">
              <a:rPr lang="fr-FR" altLang="en-US"/>
              <a:pPr>
                <a:defRPr/>
              </a:pPr>
              <a:t>‹N°›</a:t>
            </a:fld>
            <a:endParaRPr lang="fr-FR" altLang="en-US"/>
          </a:p>
        </p:txBody>
      </p:sp>
    </p:spTree>
    <p:extLst>
      <p:ext uri="{BB962C8B-B14F-4D97-AF65-F5344CB8AC3E}">
        <p14:creationId xmlns:p14="http://schemas.microsoft.com/office/powerpoint/2010/main" val="380700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en-GB"/>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25"/>
          <p:cNvSpPr>
            <a:spLocks noGrp="1" noChangeArrowheads="1"/>
          </p:cNvSpPr>
          <p:nvPr>
            <p:ph type="dt" sz="half" idx="10"/>
          </p:nvPr>
        </p:nvSpPr>
        <p:spPr>
          <a:ln/>
        </p:spPr>
        <p:txBody>
          <a:bodyPr/>
          <a:lstStyle>
            <a:lvl1pPr>
              <a:defRPr/>
            </a:lvl1pPr>
          </a:lstStyle>
          <a:p>
            <a:pPr>
              <a:defRPr/>
            </a:pPr>
            <a:endParaRPr lang="fr-FR" altLang="en-US"/>
          </a:p>
        </p:txBody>
      </p:sp>
      <p:sp>
        <p:nvSpPr>
          <p:cNvPr id="6" name="Rectangle 26"/>
          <p:cNvSpPr>
            <a:spLocks noGrp="1" noChangeArrowheads="1"/>
          </p:cNvSpPr>
          <p:nvPr>
            <p:ph type="ftr" sz="quarter" idx="11"/>
          </p:nvPr>
        </p:nvSpPr>
        <p:spPr>
          <a:ln/>
        </p:spPr>
        <p:txBody>
          <a:bodyPr/>
          <a:lstStyle>
            <a:lvl1pPr>
              <a:defRPr/>
            </a:lvl1pPr>
          </a:lstStyle>
          <a:p>
            <a:pPr>
              <a:defRPr/>
            </a:pPr>
            <a:r>
              <a:rPr lang="fr-FR" altLang="en-US"/>
              <a:t>Copyright MIRAI-SDC                                      AKUT SYMPOSIUM 23-24 March</a:t>
            </a:r>
          </a:p>
        </p:txBody>
      </p:sp>
      <p:sp>
        <p:nvSpPr>
          <p:cNvPr id="7" name="Rectangle 27"/>
          <p:cNvSpPr>
            <a:spLocks noGrp="1" noChangeArrowheads="1"/>
          </p:cNvSpPr>
          <p:nvPr>
            <p:ph type="sldNum" sz="quarter" idx="12"/>
          </p:nvPr>
        </p:nvSpPr>
        <p:spPr>
          <a:ln/>
        </p:spPr>
        <p:txBody>
          <a:bodyPr/>
          <a:lstStyle>
            <a:lvl1pPr>
              <a:defRPr/>
            </a:lvl1pPr>
          </a:lstStyle>
          <a:p>
            <a:pPr>
              <a:defRPr/>
            </a:pPr>
            <a:fld id="{21D58B17-697A-4722-9597-F6CDBD45DE7D}" type="slidenum">
              <a:rPr lang="fr-FR" altLang="en-US"/>
              <a:pPr>
                <a:defRPr/>
              </a:pPr>
              <a:t>‹N°›</a:t>
            </a:fld>
            <a:endParaRPr lang="fr-FR" altLang="en-US"/>
          </a:p>
        </p:txBody>
      </p:sp>
    </p:spTree>
    <p:extLst>
      <p:ext uri="{BB962C8B-B14F-4D97-AF65-F5344CB8AC3E}">
        <p14:creationId xmlns:p14="http://schemas.microsoft.com/office/powerpoint/2010/main" val="1424590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3"/>
          <p:cNvGrpSpPr>
            <a:grpSpLocks/>
          </p:cNvGrpSpPr>
          <p:nvPr/>
        </p:nvGrpSpPr>
        <p:grpSpPr bwMode="auto">
          <a:xfrm>
            <a:off x="0" y="0"/>
            <a:ext cx="9144000" cy="6858000"/>
            <a:chOff x="0" y="0"/>
            <a:chExt cx="5760" cy="4320"/>
          </a:xfrm>
        </p:grpSpPr>
        <p:sp>
          <p:nvSpPr>
            <p:cNvPr id="1049" name="Freeform 4"/>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p>
          </p:txBody>
        </p:sp>
      </p:grpSp>
      <p:sp>
        <p:nvSpPr>
          <p:cNvPr id="1027" name="Freeform 6"/>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28"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p>
          </p:txBody>
        </p:sp>
        <p:grpSp>
          <p:nvGrpSpPr>
            <p:cNvPr id="1042" name="Group 9"/>
            <p:cNvGrpSpPr>
              <a:grpSpLocks/>
            </p:cNvGrpSpPr>
            <p:nvPr userDrawn="1"/>
          </p:nvGrpSpPr>
          <p:grpSpPr bwMode="auto">
            <a:xfrm>
              <a:off x="2486" y="3792"/>
              <a:ext cx="2458" cy="540"/>
              <a:chOff x="2486" y="3792"/>
              <a:chExt cx="2458" cy="540"/>
            </a:xfrm>
          </p:grpSpPr>
          <p:sp>
            <p:nvSpPr>
              <p:cNvPr id="1044"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11"/>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4"/>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GB"/>
            </a:p>
          </p:txBody>
        </p:sp>
      </p:grpSp>
      <p:grpSp>
        <p:nvGrpSpPr>
          <p:cNvPr id="1029" name="Group 16"/>
          <p:cNvGrpSpPr>
            <a:grpSpLocks/>
          </p:cNvGrpSpPr>
          <p:nvPr/>
        </p:nvGrpSpPr>
        <p:grpSpPr bwMode="auto">
          <a:xfrm>
            <a:off x="627063" y="6021388"/>
            <a:ext cx="5684837" cy="849312"/>
            <a:chOff x="395" y="3793"/>
            <a:chExt cx="3581" cy="535"/>
          </a:xfrm>
        </p:grpSpPr>
        <p:sp>
          <p:nvSpPr>
            <p:cNvPr id="1035" name="Freeform 17"/>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21"/>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22"/>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p>
        </p:txBody>
      </p:sp>
      <p:sp>
        <p:nvSpPr>
          <p:cNvPr id="1031"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fr-FR" altLang="en-US"/>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r>
              <a:rPr lang="fr-FR" altLang="en-US"/>
              <a:t>Copyright MIRAI-SDC                                      AKUT SYMPOSIUM 23-24 March</a:t>
            </a:r>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00224B18-FBE1-4D8A-A5F9-20D6885DF1BE}" type="slidenum">
              <a:rPr lang="fr-FR" altLang="en-US"/>
              <a:pPr>
                <a:defRPr/>
              </a:pPr>
              <a:t>‹N°›</a:t>
            </a:fld>
            <a:endParaRPr lang="fr-FR" altLang="en-US"/>
          </a:p>
        </p:txBody>
      </p:sp>
    </p:spTree>
  </p:cSld>
  <p:clrMap bg1="dk2" tx1="lt1" bg2="dk1" tx2="lt2" accent1="accent1" accent2="accent2" accent3="accent3" accent4="accent4" accent5="accent5" accent6="accent6" hlink="hlink" folHlink="folHlink"/>
  <p:sldLayoutIdLst>
    <p:sldLayoutId id="2147483762"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7"/>
          <p:cNvSpPr>
            <a:spLocks noGrp="1" noChangeArrowheads="1"/>
          </p:cNvSpPr>
          <p:nvPr>
            <p:ph type="ftr" sz="quarter" idx="12"/>
          </p:nvPr>
        </p:nvSpPr>
        <p:spPr/>
        <p:txBody>
          <a:bodyPr/>
          <a:lstStyle/>
          <a:p>
            <a:pPr>
              <a:defRPr/>
            </a:pPr>
            <a:r>
              <a:rPr lang="fr-FR" altLang="en-US" dirty="0"/>
              <a:t>Copyright MIRAI-SDC                                      AKUT SYMPOSIUM 23-24 March</a:t>
            </a:r>
          </a:p>
        </p:txBody>
      </p:sp>
      <p:sp>
        <p:nvSpPr>
          <p:cNvPr id="408580" name="Rectangle 4"/>
          <p:cNvSpPr>
            <a:spLocks noGrp="1" noChangeArrowheads="1"/>
          </p:cNvSpPr>
          <p:nvPr>
            <p:ph type="ctrTitle"/>
          </p:nvPr>
        </p:nvSpPr>
        <p:spPr>
          <a:xfrm>
            <a:off x="457200" y="981075"/>
            <a:ext cx="8229600" cy="2203450"/>
          </a:xfrm>
        </p:spPr>
        <p:txBody>
          <a:bodyPr/>
          <a:lstStyle/>
          <a:p>
            <a:pPr eaLnBrk="1" hangingPunct="1">
              <a:defRPr/>
            </a:pPr>
            <a:r>
              <a:rPr lang="en-US" altLang="en-US" sz="3600" b="1" i="1" smtClean="0">
                <a:solidFill>
                  <a:srgbClr val="EA0027"/>
                </a:solidFill>
              </a:rPr>
              <a:t>Integrated information on risks as a key to reduce disasters: </a:t>
            </a:r>
            <a:br>
              <a:rPr lang="en-US" altLang="en-US" sz="3600" b="1" i="1" smtClean="0">
                <a:solidFill>
                  <a:srgbClr val="EA0027"/>
                </a:solidFill>
              </a:rPr>
            </a:br>
            <a:r>
              <a:rPr lang="en-US" altLang="en-US" sz="2800" b="1" i="1" smtClean="0">
                <a:solidFill>
                  <a:srgbClr val="EA0027"/>
                </a:solidFill>
              </a:rPr>
              <a:t>example of Guadeloupe Archipelago </a:t>
            </a:r>
            <a:br>
              <a:rPr lang="en-US" altLang="en-US" sz="2800" b="1" i="1" smtClean="0">
                <a:solidFill>
                  <a:srgbClr val="EA0027"/>
                </a:solidFill>
              </a:rPr>
            </a:br>
            <a:r>
              <a:rPr lang="en-US" altLang="en-US" sz="2800" b="1" i="1" smtClean="0">
                <a:solidFill>
                  <a:srgbClr val="EA0027"/>
                </a:solidFill>
              </a:rPr>
              <a:t>in the Eastern Caribbean</a:t>
            </a:r>
            <a:endParaRPr lang="fr-FR" altLang="en-US" sz="2800" b="1" i="1" smtClean="0">
              <a:solidFill>
                <a:srgbClr val="EA0027"/>
              </a:solidFill>
            </a:endParaRPr>
          </a:p>
        </p:txBody>
      </p:sp>
      <p:sp>
        <p:nvSpPr>
          <p:cNvPr id="408583" name="Rectangle 7"/>
          <p:cNvSpPr>
            <a:spLocks noGrp="1" noChangeArrowheads="1"/>
          </p:cNvSpPr>
          <p:nvPr>
            <p:ph type="subTitle" idx="1"/>
          </p:nvPr>
        </p:nvSpPr>
        <p:spPr/>
        <p:txBody>
          <a:bodyPr/>
          <a:lstStyle/>
          <a:p>
            <a:pPr eaLnBrk="1" hangingPunct="1">
              <a:defRPr/>
            </a:pPr>
            <a:endParaRPr lang="fr-FR" altLang="en-US" sz="2800" smtClean="0"/>
          </a:p>
          <a:p>
            <a:pPr eaLnBrk="1" hangingPunct="1">
              <a:defRPr/>
            </a:pPr>
            <a:r>
              <a:rPr lang="fr-FR" altLang="en-US" sz="2800" smtClean="0"/>
              <a:t>Presented by</a:t>
            </a:r>
          </a:p>
          <a:p>
            <a:pPr eaLnBrk="1" hangingPunct="1">
              <a:defRPr/>
            </a:pPr>
            <a:r>
              <a:rPr lang="fr-FR" altLang="en-US" sz="2800" smtClean="0"/>
              <a:t>Dr. Myriam LUBINO-BISSAINTE</a:t>
            </a:r>
          </a:p>
          <a:p>
            <a:pPr eaLnBrk="1" hangingPunct="1">
              <a:defRPr/>
            </a:pPr>
            <a:r>
              <a:rPr lang="fr-FR" altLang="en-US" sz="2000" smtClean="0"/>
              <a:t>MIRAI Sustainable Development Consultancy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p>
            <a:pPr>
              <a:defRPr/>
            </a:pPr>
            <a:r>
              <a:rPr lang="fr-FR" altLang="en-US"/>
              <a:t>Copyright MIRAI-SDC                                      AKUT SYMPOSIUM 23-24 March</a:t>
            </a:r>
          </a:p>
        </p:txBody>
      </p:sp>
      <p:sp>
        <p:nvSpPr>
          <p:cNvPr id="9219" name="Rectangle 3"/>
          <p:cNvSpPr>
            <a:spLocks noGrp="1" noChangeArrowheads="1"/>
          </p:cNvSpPr>
          <p:nvPr>
            <p:ph type="body" idx="1"/>
          </p:nvPr>
        </p:nvSpPr>
        <p:spPr>
          <a:xfrm>
            <a:off x="539750" y="549275"/>
            <a:ext cx="8229600" cy="5187950"/>
          </a:xfrm>
        </p:spPr>
        <p:txBody>
          <a:bodyPr/>
          <a:lstStyle/>
          <a:p>
            <a:pPr algn="just" eaLnBrk="1" hangingPunct="1">
              <a:buFontTx/>
              <a:buNone/>
            </a:pPr>
            <a:r>
              <a:rPr lang="en-GB" altLang="en-US" smtClean="0"/>
              <a:t>	I want to present here some case studies involving several actors of our community, civil societies, corporate sectors, who are aware that preventive actions through information, which are the link between knowledge and practice, can reduce significantly the impact of the seismic risk on vulnerable communities. </a:t>
            </a:r>
          </a:p>
          <a:p>
            <a:pPr algn="just" eaLnBrk="1" hangingPunct="1">
              <a:buFontTx/>
              <a:buNone/>
            </a:pPr>
            <a:endParaRPr lang="fr-FR"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altLang="en-US"/>
              <a:t>Copyright MIRAI-SDC                                      AKUT SYMPOSIUM 23-24 March</a:t>
            </a:r>
          </a:p>
        </p:txBody>
      </p:sp>
      <p:pic>
        <p:nvPicPr>
          <p:cNvPr id="20483" name="Picture 11" descr="seismedu21NOV2004 003"/>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419475" y="260350"/>
            <a:ext cx="5468938" cy="586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Text Box 12"/>
          <p:cNvSpPr txBox="1">
            <a:spLocks noChangeArrowheads="1"/>
          </p:cNvSpPr>
          <p:nvPr/>
        </p:nvSpPr>
        <p:spPr bwMode="auto">
          <a:xfrm>
            <a:off x="303213" y="3665538"/>
            <a:ext cx="2838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eaLnBrk="1" hangingPunct="1">
              <a:spcBef>
                <a:spcPct val="0"/>
              </a:spcBef>
              <a:buClrTx/>
              <a:buFontTx/>
              <a:buNone/>
            </a:pPr>
            <a:r>
              <a:rPr lang="fr-FR" altLang="en-US" sz="1800" i="1"/>
              <a:t>In France Antilles, </a:t>
            </a:r>
          </a:p>
          <a:p>
            <a:pPr eaLnBrk="1" hangingPunct="1">
              <a:spcBef>
                <a:spcPct val="0"/>
              </a:spcBef>
              <a:buClrTx/>
              <a:buFontTx/>
              <a:buNone/>
            </a:pPr>
            <a:r>
              <a:rPr lang="fr-FR" altLang="en-US" sz="1800" i="1"/>
              <a:t>local newspaper, 22nov04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p>
            <a:pPr>
              <a:defRPr/>
            </a:pPr>
            <a:r>
              <a:rPr lang="fr-FR" altLang="en-US"/>
              <a:t>Copyright MIRAI-SDC                                      AKUT SYMPOSIUM 23-24 March</a:t>
            </a:r>
          </a:p>
        </p:txBody>
      </p:sp>
      <p:sp>
        <p:nvSpPr>
          <p:cNvPr id="453634" name="Rectangle 2"/>
          <p:cNvSpPr>
            <a:spLocks noGrp="1" noChangeArrowheads="1"/>
          </p:cNvSpPr>
          <p:nvPr>
            <p:ph type="title"/>
          </p:nvPr>
        </p:nvSpPr>
        <p:spPr>
          <a:xfrm>
            <a:off x="457200" y="228600"/>
            <a:ext cx="8229600" cy="4495800"/>
          </a:xfrm>
        </p:spPr>
        <p:txBody>
          <a:bodyPr/>
          <a:lstStyle/>
          <a:p>
            <a:pPr eaLnBrk="1" hangingPunct="1">
              <a:defRPr/>
            </a:pPr>
            <a:r>
              <a:rPr lang="fr-FR" altLang="en-US" smtClean="0"/>
              <a:t>But several years before that day!!!!!</a:t>
            </a:r>
            <a:br>
              <a:rPr lang="fr-FR" altLang="en-US" smtClean="0"/>
            </a:br>
            <a:r>
              <a:rPr lang="fr-FR" altLang="en-US" smtClean="0"/>
              <a:t>We were talking about Prevention and Preparation,</a:t>
            </a:r>
            <a:br>
              <a:rPr lang="fr-FR" altLang="en-US" smtClean="0"/>
            </a:br>
            <a:r>
              <a:rPr lang="fr-FR" altLang="en-US" smtClean="0"/>
              <a:t> at each level of our society!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p>
            <a:pPr>
              <a:defRPr/>
            </a:pPr>
            <a:r>
              <a:rPr lang="fr-FR" altLang="en-US"/>
              <a:t>Copyright MIRAI-SDC                                      AKUT SYMPOSIUM 23-24 March</a:t>
            </a:r>
          </a:p>
        </p:txBody>
      </p:sp>
      <p:sp>
        <p:nvSpPr>
          <p:cNvPr id="475138" name="Rectangle 2"/>
          <p:cNvSpPr>
            <a:spLocks noGrp="1" noChangeArrowheads="1"/>
          </p:cNvSpPr>
          <p:nvPr>
            <p:ph type="title"/>
          </p:nvPr>
        </p:nvSpPr>
        <p:spPr>
          <a:xfrm>
            <a:off x="457200" y="228600"/>
            <a:ext cx="8229600" cy="4495800"/>
          </a:xfrm>
        </p:spPr>
        <p:txBody>
          <a:bodyPr/>
          <a:lstStyle/>
          <a:p>
            <a:pPr eaLnBrk="1" hangingPunct="1">
              <a:defRPr/>
            </a:pPr>
            <a:r>
              <a:rPr lang="fr-FR" altLang="en-US" smtClean="0"/>
              <a:t>Since that day!!!!!!!</a:t>
            </a:r>
            <a:br>
              <a:rPr lang="fr-FR" altLang="en-US" smtClean="0"/>
            </a:br>
            <a:r>
              <a:rPr lang="fr-FR" altLang="en-US" smtClean="0"/>
              <a:t>Other national actions have been conducted:</a:t>
            </a:r>
            <a:br>
              <a:rPr lang="fr-FR" altLang="en-US" smtClean="0"/>
            </a:br>
            <a:r>
              <a:rPr lang="fr-FR" altLang="en-US" smtClean="0"/>
              <a:t>*Seminar</a:t>
            </a:r>
            <a:br>
              <a:rPr lang="fr-FR" altLang="en-US" smtClean="0"/>
            </a:br>
            <a:r>
              <a:rPr lang="fr-FR" altLang="en-US" smtClean="0"/>
              <a:t>*TV spots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p>
            <a:pPr>
              <a:defRPr/>
            </a:pPr>
            <a:r>
              <a:rPr lang="fr-FR" altLang="en-US"/>
              <a:t>Copyright MIRAI-SDC                                      AKUT SYMPOSIUM 23-24 March</a:t>
            </a:r>
          </a:p>
        </p:txBody>
      </p:sp>
      <p:sp>
        <p:nvSpPr>
          <p:cNvPr id="46083" name="Rectangle 3"/>
          <p:cNvSpPr>
            <a:spLocks noGrp="1" noChangeArrowheads="1"/>
          </p:cNvSpPr>
          <p:nvPr>
            <p:ph type="body" idx="1"/>
          </p:nvPr>
        </p:nvSpPr>
        <p:spPr>
          <a:xfrm>
            <a:off x="457200" y="260350"/>
            <a:ext cx="8229600" cy="5835650"/>
          </a:xfrm>
        </p:spPr>
        <p:txBody>
          <a:bodyPr/>
          <a:lstStyle/>
          <a:p>
            <a:pPr algn="just" eaLnBrk="1" hangingPunct="1">
              <a:lnSpc>
                <a:spcPct val="80000"/>
              </a:lnSpc>
            </a:pPr>
            <a:r>
              <a:rPr lang="en-GB" altLang="en-US" sz="2800" smtClean="0">
                <a:solidFill>
                  <a:srgbClr val="FFFF00"/>
                </a:solidFill>
              </a:rPr>
              <a:t>THE OBJECTIVES</a:t>
            </a:r>
          </a:p>
          <a:p>
            <a:pPr algn="just" eaLnBrk="1" hangingPunct="1">
              <a:lnSpc>
                <a:spcPct val="80000"/>
              </a:lnSpc>
            </a:pPr>
            <a:endParaRPr lang="en-GB" altLang="en-US" sz="2800" smtClean="0"/>
          </a:p>
          <a:p>
            <a:pPr algn="just" eaLnBrk="1" hangingPunct="1">
              <a:lnSpc>
                <a:spcPct val="80000"/>
              </a:lnSpc>
            </a:pPr>
            <a:r>
              <a:rPr lang="en-GB" altLang="en-US" sz="2800" smtClean="0"/>
              <a:t>The recent seismic events of “Les Saintes Island” had showed the need to improve the effectiveness of the actors and devices for prevention and management of crisis. The seismic plan of prevention presented on December 8, 2004 by the Minister for the MEDD (Ministry of Ecology and Sustainable Development) is declined along 3 axes:</a:t>
            </a:r>
            <a:endParaRPr lang="fr-FR" altLang="en-US" sz="2800" smtClean="0"/>
          </a:p>
          <a:p>
            <a:pPr algn="just" eaLnBrk="1" hangingPunct="1">
              <a:lnSpc>
                <a:spcPct val="80000"/>
              </a:lnSpc>
            </a:pPr>
            <a:r>
              <a:rPr lang="en-GB" altLang="en-US" sz="2800" smtClean="0"/>
              <a:t>To look further into knowledge, to better inform</a:t>
            </a:r>
            <a:endParaRPr lang="fr-FR" altLang="en-US" sz="2800" smtClean="0"/>
          </a:p>
          <a:p>
            <a:pPr algn="just" eaLnBrk="1" hangingPunct="1">
              <a:lnSpc>
                <a:spcPct val="80000"/>
              </a:lnSpc>
            </a:pPr>
            <a:r>
              <a:rPr lang="en-GB" altLang="en-US" sz="2800" smtClean="0"/>
              <a:t>To improve the taking into account of the risks in the construction industries</a:t>
            </a:r>
            <a:endParaRPr lang="fr-FR" altLang="en-US" sz="2800" smtClean="0"/>
          </a:p>
          <a:p>
            <a:pPr algn="just" eaLnBrk="1" hangingPunct="1">
              <a:lnSpc>
                <a:spcPct val="80000"/>
              </a:lnSpc>
            </a:pPr>
            <a:r>
              <a:rPr lang="en-GB" altLang="en-US" sz="2800" smtClean="0"/>
              <a:t>To concert, cooperate, communicate</a:t>
            </a:r>
            <a:endParaRPr lang="fr-FR" altLang="en-US" sz="2800" smtClean="0"/>
          </a:p>
          <a:p>
            <a:pPr algn="just" eaLnBrk="1" hangingPunct="1">
              <a:lnSpc>
                <a:spcPct val="80000"/>
              </a:lnSpc>
            </a:pPr>
            <a:endParaRPr lang="fr-FR" altLang="en-US" sz="28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4"/>
          <p:cNvSpPr>
            <a:spLocks noGrp="1"/>
          </p:cNvSpPr>
          <p:nvPr>
            <p:ph type="ftr" sz="quarter" idx="11"/>
          </p:nvPr>
        </p:nvSpPr>
        <p:spPr/>
        <p:txBody>
          <a:bodyPr/>
          <a:lstStyle/>
          <a:p>
            <a:pPr>
              <a:defRPr/>
            </a:pPr>
            <a:r>
              <a:rPr lang="fr-FR" altLang="en-US"/>
              <a:t>Copyright MIRAI-SDC                                      AKUT SYMPOSIUM 23-24 March</a:t>
            </a:r>
          </a:p>
        </p:txBody>
      </p:sp>
      <p:sp>
        <p:nvSpPr>
          <p:cNvPr id="47107" name="Rectangle 3"/>
          <p:cNvSpPr>
            <a:spLocks noGrp="1" noChangeArrowheads="1"/>
          </p:cNvSpPr>
          <p:nvPr>
            <p:ph type="body" idx="1"/>
          </p:nvPr>
        </p:nvSpPr>
        <p:spPr>
          <a:xfrm>
            <a:off x="457200" y="476250"/>
            <a:ext cx="8229600" cy="5619750"/>
          </a:xfrm>
        </p:spPr>
        <p:txBody>
          <a:bodyPr/>
          <a:lstStyle/>
          <a:p>
            <a:pPr algn="just" eaLnBrk="1" hangingPunct="1">
              <a:lnSpc>
                <a:spcPct val="80000"/>
              </a:lnSpc>
            </a:pPr>
            <a:r>
              <a:rPr lang="en-GB" altLang="en-US" sz="2800" smtClean="0"/>
              <a:t>So the DDE proposes a seminar of one day work to its elected and institutional local partners, to improve knowledge and the possibilities of reduction of the impacts, and to federate preventive actions included/understood well, better shared by the various components of the civil society:</a:t>
            </a:r>
            <a:endParaRPr lang="fr-FR" altLang="en-US" sz="2800" smtClean="0"/>
          </a:p>
          <a:p>
            <a:pPr algn="just" eaLnBrk="1" hangingPunct="1">
              <a:lnSpc>
                <a:spcPct val="80000"/>
              </a:lnSpc>
            </a:pPr>
            <a:r>
              <a:rPr lang="en-GB" altLang="en-US" sz="2800" smtClean="0"/>
              <a:t>To present the state of knowledge of the local seismic risk</a:t>
            </a:r>
            <a:endParaRPr lang="fr-FR" altLang="en-US" sz="2800" smtClean="0"/>
          </a:p>
          <a:p>
            <a:pPr algn="just" eaLnBrk="1" hangingPunct="1">
              <a:lnSpc>
                <a:spcPct val="80000"/>
              </a:lnSpc>
            </a:pPr>
            <a:r>
              <a:rPr lang="en-GB" altLang="en-US" sz="2800" smtClean="0"/>
              <a:t>To answer the legitimate interrogations that this series of events made emerge</a:t>
            </a:r>
            <a:endParaRPr lang="fr-FR" altLang="en-US" sz="2800" smtClean="0"/>
          </a:p>
          <a:p>
            <a:pPr algn="just" eaLnBrk="1" hangingPunct="1">
              <a:lnSpc>
                <a:spcPct val="80000"/>
              </a:lnSpc>
            </a:pPr>
            <a:r>
              <a:rPr lang="en-GB" altLang="en-US" sz="2800" smtClean="0"/>
              <a:t>To release from the collegial tracks of progress between the various services to improve the existing devices of prevention, and to consider common actions.</a:t>
            </a:r>
            <a:endParaRPr lang="fr-FR" altLang="en-US" sz="2800" smtClean="0"/>
          </a:p>
          <a:p>
            <a:pPr algn="just" eaLnBrk="1" hangingPunct="1">
              <a:lnSpc>
                <a:spcPct val="80000"/>
              </a:lnSpc>
            </a:pPr>
            <a:endParaRPr lang="fr-FR" altLang="en-US" sz="2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a:spLocks noGrp="1"/>
          </p:cNvSpPr>
          <p:nvPr>
            <p:ph type="ftr" sz="quarter" idx="11"/>
          </p:nvPr>
        </p:nvSpPr>
        <p:spPr/>
        <p:txBody>
          <a:bodyPr/>
          <a:lstStyle/>
          <a:p>
            <a:pPr>
              <a:defRPr/>
            </a:pPr>
            <a:r>
              <a:rPr lang="fr-FR" altLang="en-US"/>
              <a:t>Copyright MIRAI-SDC                                      AKUT SYMPOSIUM 23-24 March</a:t>
            </a:r>
          </a:p>
        </p:txBody>
      </p:sp>
      <p:sp>
        <p:nvSpPr>
          <p:cNvPr id="482306" name="Rectangle 2"/>
          <p:cNvSpPr>
            <a:spLocks noGrp="1" noChangeArrowheads="1"/>
          </p:cNvSpPr>
          <p:nvPr>
            <p:ph type="title"/>
          </p:nvPr>
        </p:nvSpPr>
        <p:spPr/>
        <p:txBody>
          <a:bodyPr/>
          <a:lstStyle/>
          <a:p>
            <a:pPr eaLnBrk="1" hangingPunct="1">
              <a:defRPr/>
            </a:pPr>
            <a:r>
              <a:rPr lang="fr-FR" altLang="en-US" sz="2800" smtClean="0">
                <a:solidFill>
                  <a:srgbClr val="FFFF00"/>
                </a:solidFill>
              </a:rPr>
              <a:t>The second national action since this earthquake: TV Spots (on RFO TV)</a:t>
            </a:r>
            <a:br>
              <a:rPr lang="fr-FR" altLang="en-US" sz="2800" smtClean="0">
                <a:solidFill>
                  <a:srgbClr val="FFFF00"/>
                </a:solidFill>
              </a:rPr>
            </a:br>
            <a:endParaRPr lang="fr-FR" altLang="en-US" sz="2800" smtClean="0">
              <a:solidFill>
                <a:srgbClr val="FFFF00"/>
              </a:solidFill>
            </a:endParaRPr>
          </a:p>
        </p:txBody>
      </p:sp>
      <p:sp>
        <p:nvSpPr>
          <p:cNvPr id="49156" name="Rectangle 3"/>
          <p:cNvSpPr>
            <a:spLocks noGrp="1" noChangeArrowheads="1"/>
          </p:cNvSpPr>
          <p:nvPr>
            <p:ph type="body" idx="1"/>
          </p:nvPr>
        </p:nvSpPr>
        <p:spPr/>
        <p:txBody>
          <a:bodyPr/>
          <a:lstStyle/>
          <a:p>
            <a:pPr eaLnBrk="1" hangingPunct="1">
              <a:buFontTx/>
              <a:buNone/>
            </a:pPr>
            <a:r>
              <a:rPr lang="en-GB" altLang="en-US" sz="2800" smtClean="0"/>
              <a:t>BROACHED TOPICS</a:t>
            </a:r>
          </a:p>
          <a:p>
            <a:pPr eaLnBrk="1" hangingPunct="1"/>
            <a:r>
              <a:rPr lang="en-GB" altLang="en-US" sz="2800" smtClean="0"/>
              <a:t>The phenomenon: knowledge and monitoring</a:t>
            </a:r>
          </a:p>
          <a:p>
            <a:pPr eaLnBrk="1" hangingPunct="1"/>
            <a:r>
              <a:rPr lang="en-GB" altLang="en-US" sz="2800" smtClean="0"/>
              <a:t>To inform itself on the phenomenon</a:t>
            </a:r>
          </a:p>
          <a:p>
            <a:pPr eaLnBrk="1" hangingPunct="1"/>
            <a:r>
              <a:rPr lang="en-GB" altLang="en-US" sz="2800" smtClean="0"/>
              <a:t>Installation, construction and regulation </a:t>
            </a:r>
          </a:p>
          <a:p>
            <a:pPr eaLnBrk="1" hangingPunct="1"/>
            <a:r>
              <a:rPr lang="en-GB" altLang="en-US" sz="2800" smtClean="0"/>
              <a:t>To prepare, prepare its “environment” </a:t>
            </a:r>
          </a:p>
          <a:p>
            <a:pPr eaLnBrk="1" hangingPunct="1"/>
            <a:r>
              <a:rPr lang="en-GB" altLang="en-US" sz="2800" smtClean="0"/>
              <a:t>During the earthquake</a:t>
            </a:r>
          </a:p>
          <a:p>
            <a:pPr eaLnBrk="1" hangingPunct="1"/>
            <a:r>
              <a:rPr lang="en-GB" altLang="en-US" sz="2800" smtClean="0"/>
              <a:t>After the earthquake and the management of the crisis. </a:t>
            </a:r>
            <a:endParaRPr lang="fr-FR" altLang="en-US"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pPr>
              <a:defRPr/>
            </a:pPr>
            <a:r>
              <a:rPr lang="fr-FR" altLang="en-US"/>
              <a:t>Copyright MIRAI-SDC                                      AKUT SYMPOSIUM 23-24 March</a:t>
            </a:r>
          </a:p>
        </p:txBody>
      </p:sp>
      <p:pic>
        <p:nvPicPr>
          <p:cNvPr id="50179" name="Picture 8" descr="PA180078"/>
          <p:cNvPicPr>
            <a:picLocks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10"/>
          <p:cNvSpPr txBox="1">
            <a:spLocks noChangeArrowheads="1"/>
          </p:cNvSpPr>
          <p:nvPr/>
        </p:nvSpPr>
        <p:spPr bwMode="auto">
          <a:xfrm>
            <a:off x="395288" y="188913"/>
            <a:ext cx="8424862" cy="22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algn="ctr" eaLnBrk="1" hangingPunct="1">
              <a:spcBef>
                <a:spcPct val="0"/>
              </a:spcBef>
              <a:buClrTx/>
              <a:buFontTx/>
              <a:buNone/>
            </a:pPr>
            <a:r>
              <a:rPr lang="fr-FR" altLang="en-US" sz="2000" b="1" i="1">
                <a:solidFill>
                  <a:srgbClr val="EA0027"/>
                </a:solidFill>
              </a:rPr>
              <a:t>Prevention and Preparation at each level of the society will facilitate </a:t>
            </a:r>
          </a:p>
          <a:p>
            <a:pPr algn="ctr" eaLnBrk="1" hangingPunct="1">
              <a:spcBef>
                <a:spcPct val="0"/>
              </a:spcBef>
              <a:buClrTx/>
              <a:buFontTx/>
              <a:buNone/>
            </a:pPr>
            <a:r>
              <a:rPr lang="fr-FR" altLang="en-US" sz="2000" b="1" i="1">
                <a:solidFill>
                  <a:srgbClr val="EA0027"/>
                </a:solidFill>
              </a:rPr>
              <a:t>Emergency management and reduce disasters</a:t>
            </a:r>
          </a:p>
          <a:p>
            <a:pPr algn="ctr" eaLnBrk="1" hangingPunct="1">
              <a:spcBef>
                <a:spcPct val="0"/>
              </a:spcBef>
              <a:buClrTx/>
              <a:buFontTx/>
              <a:buNone/>
            </a:pPr>
            <a:r>
              <a:rPr lang="fr-FR" altLang="en-US" sz="2000" b="1" i="1">
                <a:solidFill>
                  <a:srgbClr val="EA0027"/>
                </a:solidFill>
              </a:rPr>
              <a:t>In our vulnerable countries.</a:t>
            </a:r>
          </a:p>
          <a:p>
            <a:pPr algn="ctr" eaLnBrk="1" hangingPunct="1">
              <a:spcBef>
                <a:spcPct val="0"/>
              </a:spcBef>
              <a:buClrTx/>
              <a:buFontTx/>
              <a:buNone/>
            </a:pPr>
            <a:endParaRPr lang="fr-FR" altLang="en-US" sz="2000" b="1" i="1">
              <a:solidFill>
                <a:srgbClr val="EA0027"/>
              </a:solidFill>
            </a:endParaRPr>
          </a:p>
          <a:p>
            <a:pPr algn="ctr" eaLnBrk="1" hangingPunct="1">
              <a:spcBef>
                <a:spcPct val="0"/>
              </a:spcBef>
              <a:buClrTx/>
              <a:buFontTx/>
              <a:buNone/>
            </a:pPr>
            <a:r>
              <a:rPr lang="fr-FR" altLang="en-US" sz="1200" b="1" i="1">
                <a:solidFill>
                  <a:srgbClr val="EA0027"/>
                </a:solidFill>
              </a:rPr>
              <a:t>I would like to thank AKUT and The BOSPHORUS UNIVERSITY (Istanbul, Turkey) who give me the opportunity </a:t>
            </a:r>
          </a:p>
          <a:p>
            <a:pPr algn="ctr" eaLnBrk="1" hangingPunct="1">
              <a:spcBef>
                <a:spcPct val="0"/>
              </a:spcBef>
              <a:buClrTx/>
              <a:buFontTx/>
              <a:buNone/>
            </a:pPr>
            <a:r>
              <a:rPr lang="fr-FR" altLang="en-US" sz="1200" b="1" i="1">
                <a:solidFill>
                  <a:srgbClr val="EA0027"/>
                </a:solidFill>
              </a:rPr>
              <a:t>to present my works </a:t>
            </a:r>
          </a:p>
          <a:p>
            <a:pPr algn="ctr" eaLnBrk="1" hangingPunct="1">
              <a:spcBef>
                <a:spcPct val="0"/>
              </a:spcBef>
              <a:buClrTx/>
              <a:buFontTx/>
              <a:buNone/>
            </a:pPr>
            <a:r>
              <a:rPr lang="fr-FR" altLang="en-US" sz="1200" b="1" i="1">
                <a:solidFill>
                  <a:srgbClr val="EA0027"/>
                </a:solidFill>
              </a:rPr>
              <a:t>during this important Symposium  </a:t>
            </a:r>
          </a:p>
          <a:p>
            <a:pPr algn="ctr" eaLnBrk="1" hangingPunct="1">
              <a:spcBef>
                <a:spcPct val="0"/>
              </a:spcBef>
              <a:buClrTx/>
              <a:buFontTx/>
              <a:buNone/>
            </a:pPr>
            <a:r>
              <a:rPr lang="fr-FR" altLang="en-US" sz="1200" b="1">
                <a:solidFill>
                  <a:srgbClr val="EA0027"/>
                </a:solidFill>
              </a:rPr>
              <a:t>Dr. LUBINO-BISSAINTE Myriam</a:t>
            </a:r>
          </a:p>
          <a:p>
            <a:pPr algn="ctr" eaLnBrk="1" hangingPunct="1">
              <a:spcBef>
                <a:spcPct val="0"/>
              </a:spcBef>
              <a:buClrTx/>
              <a:buFontTx/>
              <a:buNone/>
            </a:pPr>
            <a:endParaRPr lang="fr-FR" altLang="en-US" sz="1200"/>
          </a:p>
        </p:txBody>
      </p:sp>
    </p:spTree>
  </p:cSld>
  <p:clrMapOvr>
    <a:masterClrMapping/>
  </p:clrMapOvr>
</p:sld>
</file>

<file path=ppt/theme/theme1.xml><?xml version="1.0" encoding="utf-8"?>
<a:theme xmlns:a="http://schemas.openxmlformats.org/drawingml/2006/main" name="Sommet de montagne">
  <a:themeElements>
    <a:clrScheme name="Sommet de montagn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ommet de montag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ommet de montagn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ommet de montagn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ommet de montagn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ommet de montagn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ommet de montagn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ommet de montagn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ommet de montagn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ommet de montagn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ommet de montagn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367</TotalTime>
  <Words>370</Words>
  <Application>Microsoft Office PowerPoint</Application>
  <PresentationFormat>Affichage à l'écran (4:3)</PresentationFormat>
  <Paragraphs>45</Paragraphs>
  <Slides>9</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Times New Roman</vt:lpstr>
      <vt:lpstr>ＭＳ Ｐゴシック</vt:lpstr>
      <vt:lpstr>Sommet de montagne</vt:lpstr>
      <vt:lpstr>Integrated information on risks as a key to reduce disasters:  example of Guadeloupe Archipelago  in the Eastern Caribbean</vt:lpstr>
      <vt:lpstr>Présentation PowerPoint</vt:lpstr>
      <vt:lpstr>Présentation PowerPoint</vt:lpstr>
      <vt:lpstr>But several years before that day!!!!! We were talking about Prevention and Preparation,  at each level of our society!</vt:lpstr>
      <vt:lpstr>Since that day!!!!!!! Other national actions have been conducted: *Seminar *TV spots</vt:lpstr>
      <vt:lpstr>Présentation PowerPoint</vt:lpstr>
      <vt:lpstr>Présentation PowerPoint</vt:lpstr>
      <vt:lpstr>The second national action since this earthquake: TV Spots (on RFO TV) </vt:lpstr>
      <vt:lpstr>Présentation PowerPoint</vt:lpstr>
    </vt:vector>
  </TitlesOfParts>
  <Company>MIRAI SUSTAINABLE DEVELOPMENT CONSULTANCY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DR LUBINO BISSAINTE MYRIAM</dc:creator>
  <cp:lastModifiedBy>LUBINO-BISSAINTE MYR</cp:lastModifiedBy>
  <cp:revision>15</cp:revision>
  <cp:lastPrinted>1601-01-01T00:00:00Z</cp:lastPrinted>
  <dcterms:created xsi:type="dcterms:W3CDTF">2005-10-12T23:16:37Z</dcterms:created>
  <dcterms:modified xsi:type="dcterms:W3CDTF">2020-04-23T03:40:17Z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